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77" r:id="rId7"/>
    <p:sldId id="278" r:id="rId8"/>
    <p:sldId id="266" r:id="rId9"/>
    <p:sldId id="272" r:id="rId10"/>
    <p:sldId id="269" r:id="rId11"/>
    <p:sldId id="270" r:id="rId12"/>
    <p:sldId id="273" r:id="rId13"/>
    <p:sldId id="265" r:id="rId14"/>
    <p:sldId id="276" r:id="rId15"/>
    <p:sldId id="267" r:id="rId16"/>
    <p:sldId id="274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342080" y="3135960"/>
            <a:ext cx="6877800" cy="1022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1342080" y="3135960"/>
            <a:ext cx="6877800" cy="1022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342080" y="3135960"/>
            <a:ext cx="6877800" cy="1022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342080" y="3135960"/>
            <a:ext cx="6877800" cy="2203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8;p1"/>
          <p:cNvPicPr/>
          <p:nvPr/>
        </p:nvPicPr>
        <p:blipFill>
          <a:blip r:embed="rId14"/>
          <a:stretch/>
        </p:blipFill>
        <p:spPr>
          <a:xfrm>
            <a:off x="8211240" y="4710960"/>
            <a:ext cx="697320" cy="206280"/>
          </a:xfrm>
          <a:prstGeom prst="rect">
            <a:avLst/>
          </a:prstGeom>
          <a:ln>
            <a:noFill/>
          </a:ln>
        </p:spPr>
      </p:pic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743120" y="1594440"/>
            <a:ext cx="5657760" cy="1079640"/>
          </a:xfrm>
          <a:prstGeom prst="rect">
            <a:avLst/>
          </a:prstGeom>
        </p:spPr>
        <p:txBody>
          <a:bodyPr tIns="91440" bIns="91440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2242440" y="2880360"/>
            <a:ext cx="4659120" cy="1285560"/>
          </a:xfrm>
          <a:prstGeom prst="rect">
            <a:avLst/>
          </a:prstGeom>
        </p:spPr>
        <p:txBody>
          <a:bodyPr tIns="91440" bIns="91440"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9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9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9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9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9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9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9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sldNum"/>
          </p:nvPr>
        </p:nvSpPr>
        <p:spPr>
          <a:xfrm>
            <a:off x="7567200" y="4783320"/>
            <a:ext cx="173880" cy="180720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110000"/>
              </a:lnSpc>
            </a:pPr>
            <a:fld id="{BF08B88E-6CEB-4F19-BB66-D2372397A772}" type="slidenum">
              <a:rPr lang="en-US" sz="1200" b="0" strike="noStrike" spc="-1">
                <a:solidFill>
                  <a:srgbClr val="FFFFFF"/>
                </a:solidFill>
                <a:latin typeface="Helvetica Neue"/>
                <a:ea typeface="Helvetica Neue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8;p1"/>
          <p:cNvPicPr/>
          <p:nvPr/>
        </p:nvPicPr>
        <p:blipFill>
          <a:blip r:embed="rId14"/>
          <a:stretch/>
        </p:blipFill>
        <p:spPr>
          <a:xfrm>
            <a:off x="8211240" y="4710960"/>
            <a:ext cx="697320" cy="206280"/>
          </a:xfrm>
          <a:prstGeom prst="rect">
            <a:avLst/>
          </a:prstGeom>
          <a:ln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69840"/>
            <a:ext cx="8229240" cy="1130040"/>
          </a:xfrm>
          <a:prstGeom prst="rect">
            <a:avLst/>
          </a:prstGeom>
        </p:spPr>
        <p:txBody>
          <a:bodyPr tIns="91440" bIns="91440" anchor="ctr"/>
          <a:lstStyle/>
          <a:p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00240"/>
            <a:ext cx="8229240" cy="3943080"/>
          </a:xfrm>
          <a:prstGeom prst="rect">
            <a:avLst/>
          </a:prstGeom>
        </p:spPr>
        <p:txBody>
          <a:bodyPr tIns="91440" bIns="91440"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sldNum"/>
          </p:nvPr>
        </p:nvSpPr>
        <p:spPr>
          <a:xfrm>
            <a:off x="7466040" y="4757760"/>
            <a:ext cx="306000" cy="291960"/>
          </a:xfrm>
          <a:prstGeom prst="rect">
            <a:avLst/>
          </a:prstGeom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endParaRPr lang="en-US" sz="1400" b="0" strike="noStrike" spc="-1">
              <a:latin typeface="Times New Roman"/>
            </a:endParaRPr>
          </a:p>
          <a:p>
            <a:pPr marL="457200">
              <a:lnSpc>
                <a:spcPct val="100000"/>
              </a:lnSpc>
            </a:pPr>
            <a:endParaRPr lang="en-US" sz="1400" b="0" strike="noStrike" spc="-1">
              <a:latin typeface="Times New Roman"/>
            </a:endParaRPr>
          </a:p>
          <a:p>
            <a:pPr marL="914400">
              <a:lnSpc>
                <a:spcPct val="100000"/>
              </a:lnSpc>
            </a:pPr>
            <a:endParaRPr lang="en-US" sz="1400" b="0" strike="noStrike" spc="-1">
              <a:latin typeface="Times New Roman"/>
            </a:endParaRPr>
          </a:p>
          <a:p>
            <a:pPr marL="1371600">
              <a:lnSpc>
                <a:spcPct val="100000"/>
              </a:lnSpc>
            </a:pPr>
            <a:endParaRPr lang="en-US" sz="1400" b="0" strike="noStrike" spc="-1">
              <a:latin typeface="Times New Roman"/>
            </a:endParaRPr>
          </a:p>
          <a:p>
            <a:pPr marL="1828800">
              <a:lnSpc>
                <a:spcPct val="100000"/>
              </a:lnSpc>
            </a:pPr>
            <a:endParaRPr lang="en-US" sz="1400" b="0" strike="noStrike" spc="-1">
              <a:latin typeface="Times New Roman"/>
            </a:endParaRPr>
          </a:p>
          <a:p>
            <a:pPr marL="2286000">
              <a:lnSpc>
                <a:spcPct val="100000"/>
              </a:lnSpc>
            </a:pPr>
            <a:endParaRPr lang="en-US" sz="1400" b="0" strike="noStrike" spc="-1">
              <a:latin typeface="Times New Roman"/>
            </a:endParaRPr>
          </a:p>
          <a:p>
            <a:pPr marL="2743200">
              <a:lnSpc>
                <a:spcPct val="100000"/>
              </a:lnSpc>
            </a:pPr>
            <a:endParaRPr lang="en-US" sz="1400" b="0" strike="noStrike" spc="-1">
              <a:latin typeface="Times New Roman"/>
            </a:endParaRPr>
          </a:p>
          <a:p>
            <a:pPr marL="3200400">
              <a:lnSpc>
                <a:spcPct val="100000"/>
              </a:lnSpc>
            </a:pPr>
            <a:endParaRPr lang="en-US" sz="1400" b="0" strike="noStrike" spc="-1">
              <a:latin typeface="Times New Roman"/>
            </a:endParaRPr>
          </a:p>
          <a:p>
            <a:pPr marL="3657600">
              <a:lnSpc>
                <a:spcPct val="100000"/>
              </a:lnSpc>
            </a:pPr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;p1"/>
          <p:cNvPicPr/>
          <p:nvPr/>
        </p:nvPicPr>
        <p:blipFill>
          <a:blip r:embed="rId14"/>
          <a:stretch/>
        </p:blipFill>
        <p:spPr>
          <a:xfrm>
            <a:off x="8211240" y="4710960"/>
            <a:ext cx="697320" cy="206280"/>
          </a:xfrm>
          <a:prstGeom prst="rect">
            <a:avLst/>
          </a:prstGeom>
          <a:ln>
            <a:noFill/>
          </a:ln>
        </p:spPr>
      </p:pic>
      <p:sp>
        <p:nvSpPr>
          <p:cNvPr id="81" name="PlaceHolder 1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lstStyle/>
          <a:p>
            <a:pPr>
              <a:lnSpc>
                <a:spcPct val="100000"/>
              </a:lnSpc>
            </a:pPr>
            <a:fld id="{4A0B739A-394E-4247-AC0F-0274CA99C449}" type="slidenum">
              <a:rPr lang="en-US" sz="1400" b="0" strike="noStrike" spc="-1">
                <a:solidFill>
                  <a:srgbClr val="000000"/>
                </a:solidFill>
                <a:latin typeface="Arial"/>
                <a:ea typeface="Arial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title"/>
          </p:nvPr>
        </p:nvSpPr>
        <p:spPr>
          <a:xfrm>
            <a:off x="244440" y="70920"/>
            <a:ext cx="8520120" cy="706320"/>
          </a:xfrm>
          <a:prstGeom prst="rect">
            <a:avLst/>
          </a:prstGeom>
        </p:spPr>
        <p:txBody>
          <a:bodyPr tIns="91440" bIns="91440" anchor="ctr"/>
          <a:lstStyle/>
          <a:p>
            <a:r>
              <a:rPr lang="en-US" sz="22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pic>
        <p:nvPicPr>
          <p:cNvPr id="83" name="Google Shape;24;p5"/>
          <p:cNvPicPr/>
          <p:nvPr/>
        </p:nvPicPr>
        <p:blipFill>
          <a:blip r:embed="rId15"/>
          <a:stretch/>
        </p:blipFill>
        <p:spPr>
          <a:xfrm>
            <a:off x="3962520" y="805680"/>
            <a:ext cx="1218960" cy="37800"/>
          </a:xfrm>
          <a:prstGeom prst="rect">
            <a:avLst/>
          </a:prstGeom>
          <a:ln>
            <a:noFill/>
          </a:ln>
        </p:spPr>
      </p:pic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38640" y="1109520"/>
            <a:ext cx="7963920" cy="3179160"/>
          </a:xfrm>
          <a:prstGeom prst="rect">
            <a:avLst/>
          </a:prstGeom>
        </p:spPr>
        <p:txBody>
          <a:bodyPr tIns="91440" bIns="91440"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2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factory.com/net/design-patterns" TargetMode="External"/><Relationship Id="rId2" Type="http://schemas.openxmlformats.org/officeDocument/2006/relationships/hyperlink" Target="http://www.w3sdesign.com/GoF_Design_Patterns_Reference0100.pdf" TargetMode="External"/><Relationship Id="rId1" Type="http://schemas.openxmlformats.org/officeDocument/2006/relationships/slideLayout" Target="../slideLayouts/slideLayout27.xml"/><Relationship Id="rId5" Type="http://schemas.openxmlformats.org/officeDocument/2006/relationships/hyperlink" Target="https://github.com/svdcretu/designPatterns/tree/master/Structural/Composite" TargetMode="External"/><Relationship Id="rId4" Type="http://schemas.openxmlformats.org/officeDocument/2006/relationships/hyperlink" Target="https://gitlab.softvision.ro/enterprise.net/design-patterns/composit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extShape 1"/>
          <p:cNvSpPr txBox="1"/>
          <p:nvPr/>
        </p:nvSpPr>
        <p:spPr>
          <a:xfrm>
            <a:off x="1743120" y="1594440"/>
            <a:ext cx="5657760" cy="10796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TextShape 2"/>
          <p:cNvSpPr txBox="1"/>
          <p:nvPr/>
        </p:nvSpPr>
        <p:spPr>
          <a:xfrm>
            <a:off x="2242440" y="2880360"/>
            <a:ext cx="4659120" cy="1285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7" name="Google Shape;91;p20"/>
          <p:cNvPicPr/>
          <p:nvPr/>
        </p:nvPicPr>
        <p:blipFill>
          <a:blip r:embed="rId2"/>
          <a:srcRect l="2505" r="15061"/>
          <a:stretch/>
        </p:blipFill>
        <p:spPr>
          <a:xfrm>
            <a:off x="0" y="0"/>
            <a:ext cx="3349080" cy="2708640"/>
          </a:xfrm>
          <a:prstGeom prst="rect">
            <a:avLst/>
          </a:prstGeom>
          <a:ln>
            <a:noFill/>
          </a:ln>
        </p:spPr>
      </p:pic>
      <p:pic>
        <p:nvPicPr>
          <p:cNvPr id="248" name="Google Shape;92;p20"/>
          <p:cNvPicPr/>
          <p:nvPr/>
        </p:nvPicPr>
        <p:blipFill>
          <a:blip r:embed="rId3"/>
          <a:stretch/>
        </p:blipFill>
        <p:spPr>
          <a:xfrm>
            <a:off x="7781040" y="4714200"/>
            <a:ext cx="948960" cy="154800"/>
          </a:xfrm>
          <a:prstGeom prst="rect">
            <a:avLst/>
          </a:prstGeom>
          <a:ln>
            <a:noFill/>
          </a:ln>
        </p:spPr>
      </p:pic>
      <p:pic>
        <p:nvPicPr>
          <p:cNvPr id="249" name="Google Shape;93;p20"/>
          <p:cNvPicPr/>
          <p:nvPr/>
        </p:nvPicPr>
        <p:blipFill>
          <a:blip r:embed="rId4"/>
          <a:srcRect l="2617" r="7128"/>
          <a:stretch/>
        </p:blipFill>
        <p:spPr>
          <a:xfrm>
            <a:off x="5853600" y="0"/>
            <a:ext cx="3290040" cy="2433960"/>
          </a:xfrm>
          <a:prstGeom prst="rect">
            <a:avLst/>
          </a:prstGeom>
          <a:ln>
            <a:noFill/>
          </a:ln>
        </p:spPr>
      </p:pic>
      <p:pic>
        <p:nvPicPr>
          <p:cNvPr id="250" name="Google Shape;94;p20"/>
          <p:cNvPicPr/>
          <p:nvPr/>
        </p:nvPicPr>
        <p:blipFill>
          <a:blip r:embed="rId5"/>
          <a:srcRect l="7149" r="14635"/>
          <a:stretch/>
        </p:blipFill>
        <p:spPr>
          <a:xfrm>
            <a:off x="2794680" y="2434680"/>
            <a:ext cx="3177720" cy="2708640"/>
          </a:xfrm>
          <a:prstGeom prst="rect">
            <a:avLst/>
          </a:prstGeom>
          <a:ln>
            <a:noFill/>
          </a:ln>
        </p:spPr>
      </p:pic>
      <p:pic>
        <p:nvPicPr>
          <p:cNvPr id="251" name="Google Shape;95;p20"/>
          <p:cNvPicPr/>
          <p:nvPr/>
        </p:nvPicPr>
        <p:blipFill>
          <a:blip r:embed="rId6"/>
          <a:srcRect l="7171" r="7453"/>
          <a:stretch/>
        </p:blipFill>
        <p:spPr>
          <a:xfrm flipH="1">
            <a:off x="2856600" y="0"/>
            <a:ext cx="3117240" cy="2433960"/>
          </a:xfrm>
          <a:prstGeom prst="rect">
            <a:avLst/>
          </a:prstGeom>
          <a:ln>
            <a:noFill/>
          </a:ln>
        </p:spPr>
      </p:pic>
      <p:pic>
        <p:nvPicPr>
          <p:cNvPr id="252" name="Google Shape;96;p20"/>
          <p:cNvPicPr/>
          <p:nvPr/>
        </p:nvPicPr>
        <p:blipFill>
          <a:blip r:embed="rId7"/>
          <a:srcRect l="27129" b="6782"/>
          <a:stretch/>
        </p:blipFill>
        <p:spPr>
          <a:xfrm>
            <a:off x="5965920" y="2434680"/>
            <a:ext cx="3177720" cy="2708640"/>
          </a:xfrm>
          <a:prstGeom prst="rect">
            <a:avLst/>
          </a:prstGeom>
          <a:ln>
            <a:noFill/>
          </a:ln>
        </p:spPr>
      </p:pic>
      <p:pic>
        <p:nvPicPr>
          <p:cNvPr id="253" name="Google Shape;97;p20"/>
          <p:cNvPicPr/>
          <p:nvPr/>
        </p:nvPicPr>
        <p:blipFill>
          <a:blip r:embed="rId8"/>
          <a:srcRect r="29755"/>
          <a:stretch/>
        </p:blipFill>
        <p:spPr>
          <a:xfrm>
            <a:off x="0" y="2434680"/>
            <a:ext cx="2855880" cy="2708640"/>
          </a:xfrm>
          <a:prstGeom prst="rect">
            <a:avLst/>
          </a:prstGeom>
          <a:ln>
            <a:noFill/>
          </a:ln>
        </p:spPr>
      </p:pic>
      <p:grpSp>
        <p:nvGrpSpPr>
          <p:cNvPr id="254" name="Group 3"/>
          <p:cNvGrpSpPr/>
          <p:nvPr/>
        </p:nvGrpSpPr>
        <p:grpSpPr>
          <a:xfrm>
            <a:off x="0" y="0"/>
            <a:ext cx="9143640" cy="5142960"/>
            <a:chOff x="0" y="0"/>
            <a:chExt cx="9143640" cy="5142960"/>
          </a:xfrm>
        </p:grpSpPr>
        <p:sp>
          <p:nvSpPr>
            <p:cNvPr id="255" name="CustomShape 4"/>
            <p:cNvSpPr/>
            <p:nvPr/>
          </p:nvSpPr>
          <p:spPr>
            <a:xfrm>
              <a:off x="0" y="0"/>
              <a:ext cx="9143640" cy="5142960"/>
            </a:xfrm>
            <a:prstGeom prst="rect">
              <a:avLst/>
            </a:prstGeom>
            <a:solidFill>
              <a:srgbClr val="000000">
                <a:alpha val="28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6" name="CustomShape 5"/>
            <p:cNvSpPr/>
            <p:nvPr/>
          </p:nvSpPr>
          <p:spPr>
            <a:xfrm>
              <a:off x="0" y="0"/>
              <a:ext cx="9143640" cy="5142960"/>
            </a:xfrm>
            <a:prstGeom prst="rect">
              <a:avLst/>
            </a:prstGeom>
            <a:solidFill>
              <a:srgbClr val="002671">
                <a:alpha val="23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57" name="CustomShape 6"/>
          <p:cNvSpPr/>
          <p:nvPr/>
        </p:nvSpPr>
        <p:spPr>
          <a:xfrm>
            <a:off x="3413880" y="3121920"/>
            <a:ext cx="2480760" cy="29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3120" tIns="33120" rIns="33120" bIns="3312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FFFFFF"/>
                </a:solidFill>
                <a:latin typeface="Helvetica Neue Light"/>
                <a:ea typeface="Helvetica Neue Light"/>
              </a:rPr>
              <a:t>DIGITAL. INNOVATION. SCALE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258" name="CustomShape 7"/>
          <p:cNvSpPr/>
          <p:nvPr/>
        </p:nvSpPr>
        <p:spPr>
          <a:xfrm>
            <a:off x="0" y="1869840"/>
            <a:ext cx="9308520" cy="1196280"/>
          </a:xfrm>
          <a:prstGeom prst="rect">
            <a:avLst/>
          </a:prstGeom>
          <a:solidFill>
            <a:srgbClr val="EEEEEE">
              <a:alpha val="7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59" name="Picture 258"/>
          <p:cNvPicPr/>
          <p:nvPr/>
        </p:nvPicPr>
        <p:blipFill>
          <a:blip r:embed="rId9"/>
          <a:stretch/>
        </p:blipFill>
        <p:spPr>
          <a:xfrm>
            <a:off x="2962080" y="2022120"/>
            <a:ext cx="2891520" cy="810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771525" y="1475449"/>
            <a:ext cx="1971675" cy="191044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b="1" kern="1200" spc="-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Example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31C559-BD8A-4944-8ED0-947F342F6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61" y="0"/>
            <a:ext cx="5629739" cy="5143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7E7F17-4BE2-4F76-89D4-77F3C028D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14261" cy="1962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96BB8A6-4736-49FD-9D3F-E35F6B9AA6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2150"/>
            <a:ext cx="3518927" cy="318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7677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44440" y="70920"/>
            <a:ext cx="8520120" cy="70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2200" b="1" spc="-1" dirty="0">
                <a:solidFill>
                  <a:srgbClr val="1A2E3E"/>
                </a:solidFill>
                <a:latin typeface="Nunito Sans"/>
                <a:ea typeface="Nunito Sans"/>
              </a:rPr>
              <a:t>What we need</a:t>
            </a:r>
          </a:p>
        </p:txBody>
      </p:sp>
      <p:sp>
        <p:nvSpPr>
          <p:cNvPr id="266" name="TextShape 2"/>
          <p:cNvSpPr txBox="1"/>
          <p:nvPr/>
        </p:nvSpPr>
        <p:spPr>
          <a:xfrm>
            <a:off x="618480" y="1154922"/>
            <a:ext cx="790704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r>
              <a:rPr lang="en-US" sz="1400" spc="-1" dirty="0">
                <a:solidFill>
                  <a:srgbClr val="000000"/>
                </a:solidFill>
                <a:latin typeface="Arial"/>
              </a:rPr>
              <a:t>Participants</a:t>
            </a:r>
          </a:p>
          <a:p>
            <a:endParaRPr lang="en-US" sz="1400" spc="-1" dirty="0">
              <a:solidFill>
                <a:srgbClr val="000000"/>
              </a:solidFill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Arial"/>
              </a:rPr>
              <a:t>Client</a:t>
            </a:r>
          </a:p>
          <a:p>
            <a:pPr lvl="1"/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Arial"/>
              </a:rPr>
              <a:t>Component</a:t>
            </a:r>
          </a:p>
          <a:p>
            <a:pPr lvl="1"/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000000"/>
                </a:solidFill>
                <a:latin typeface="Arial"/>
              </a:rPr>
              <a:t>Leaf</a:t>
            </a:r>
          </a:p>
          <a:p>
            <a:pPr lvl="1"/>
            <a:endParaRPr lang="en-US" sz="1400" spc="-1" dirty="0">
              <a:solidFill>
                <a:srgbClr val="000000"/>
              </a:solidFill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Arial"/>
              </a:rPr>
              <a:t>Composite</a:t>
            </a:r>
          </a:p>
        </p:txBody>
      </p:sp>
    </p:spTree>
    <p:extLst>
      <p:ext uri="{BB962C8B-B14F-4D97-AF65-F5344CB8AC3E}">
        <p14:creationId xmlns:p14="http://schemas.microsoft.com/office/powerpoint/2010/main" val="397732761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44440" y="70920"/>
            <a:ext cx="8520120" cy="70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2200" b="1" spc="-1" dirty="0">
                <a:solidFill>
                  <a:srgbClr val="1A2E3E"/>
                </a:solidFill>
                <a:latin typeface="Nunito Sans"/>
                <a:ea typeface="Nunito Sans"/>
              </a:rPr>
              <a:t>Advantages / Disadvantages </a:t>
            </a:r>
          </a:p>
        </p:txBody>
      </p:sp>
      <p:sp>
        <p:nvSpPr>
          <p:cNvPr id="266" name="TextShape 2"/>
          <p:cNvSpPr txBox="1"/>
          <p:nvPr/>
        </p:nvSpPr>
        <p:spPr>
          <a:xfrm>
            <a:off x="618480" y="1154922"/>
            <a:ext cx="790704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Simplifies clients.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Makes adding new components easy.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Allows building and changing complex hierarchies dynamically at run-time.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000000"/>
                </a:solidFill>
                <a:latin typeface="Arial"/>
              </a:rPr>
              <a:t>Disadvantages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Uniformity vs Type Safety.</a:t>
            </a: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519693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44440" y="70920"/>
            <a:ext cx="8520120" cy="70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2200" b="1" spc="-1" dirty="0">
                <a:solidFill>
                  <a:srgbClr val="1A2E3E"/>
                </a:solidFill>
                <a:latin typeface="Nunito Sans"/>
                <a:ea typeface="Nunito Sans"/>
              </a:rPr>
              <a:t>Questions</a:t>
            </a:r>
          </a:p>
        </p:txBody>
      </p:sp>
      <p:sp>
        <p:nvSpPr>
          <p:cNvPr id="266" name="TextShape 2"/>
          <p:cNvSpPr txBox="1"/>
          <p:nvPr/>
        </p:nvSpPr>
        <p:spPr>
          <a:xfrm>
            <a:off x="618480" y="1154922"/>
            <a:ext cx="790704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04138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44440" y="70920"/>
            <a:ext cx="8520120" cy="70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2200" b="1" spc="-1" dirty="0">
                <a:solidFill>
                  <a:srgbClr val="1A2E3E"/>
                </a:solidFill>
                <a:latin typeface="Nunito Sans"/>
                <a:ea typeface="Nunito Sans"/>
              </a:rPr>
              <a:t>References</a:t>
            </a:r>
          </a:p>
        </p:txBody>
      </p:sp>
      <p:sp>
        <p:nvSpPr>
          <p:cNvPr id="266" name="TextShape 2"/>
          <p:cNvSpPr txBox="1"/>
          <p:nvPr/>
        </p:nvSpPr>
        <p:spPr>
          <a:xfrm>
            <a:off x="618480" y="1154922"/>
            <a:ext cx="790704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Arial"/>
              </a:rPr>
              <a:t>GOF – </a:t>
            </a:r>
            <a:r>
              <a:rPr lang="en-US" sz="1400" spc="-1" dirty="0">
                <a:solidFill>
                  <a:srgbClr val="000000"/>
                </a:solidFill>
              </a:rPr>
              <a:t>Design Patterns - </a:t>
            </a:r>
            <a:r>
              <a:rPr lang="en-US" sz="1400" spc="-1" dirty="0">
                <a:solidFill>
                  <a:srgbClr val="000000"/>
                </a:solidFill>
                <a:hlinkClick r:id="rId2"/>
              </a:rPr>
              <a:t>http://www.w3sdesign.com/GoF_Design_Patterns_Reference0100.pdf</a:t>
            </a:r>
            <a:endParaRPr lang="en-US" sz="1400" spc="-1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strike="noStrike" spc="-1" dirty="0" err="1">
                <a:solidFill>
                  <a:srgbClr val="000000"/>
                </a:solidFill>
                <a:latin typeface="Arial"/>
              </a:rPr>
              <a:t>Dotfactory</a:t>
            </a:r>
            <a:r>
              <a:rPr lang="en-US" sz="1400" b="0" strike="noStrike" spc="-1" dirty="0">
                <a:solidFill>
                  <a:srgbClr val="000000"/>
                </a:solidFill>
                <a:latin typeface="Arial"/>
              </a:rPr>
              <a:t> - </a:t>
            </a:r>
            <a:r>
              <a:rPr lang="en-US" sz="1400" spc="-1" dirty="0">
                <a:solidFill>
                  <a:srgbClr val="000000"/>
                </a:solidFill>
                <a:hlinkClick r:id="rId3"/>
              </a:rPr>
              <a:t>https://www.dofactory.com/net/design-patterns</a:t>
            </a:r>
            <a:endParaRPr lang="en-US" sz="1400" spc="-1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Arial"/>
              </a:rPr>
              <a:t>Code example - </a:t>
            </a:r>
            <a:r>
              <a:rPr lang="en-US" sz="1400" dirty="0">
                <a:hlinkClick r:id="rId4"/>
              </a:rPr>
              <a:t>https://gitlab.softvision.ro/enterprise.net/design-patterns/composite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spc="-1">
                <a:solidFill>
                  <a:srgbClr val="000000"/>
                </a:solidFill>
              </a:rPr>
              <a:t>Git </a:t>
            </a:r>
            <a:r>
              <a:rPr lang="en-US" sz="1400" spc="-1" dirty="0">
                <a:solidFill>
                  <a:srgbClr val="000000"/>
                </a:solidFill>
              </a:rPr>
              <a:t>hub: </a:t>
            </a:r>
            <a:r>
              <a:rPr lang="en-US" sz="1400" dirty="0">
                <a:hlinkClick r:id="rId5"/>
              </a:rPr>
              <a:t>https://github.com/svdcretu/designPatterns/tree/master/Structural/Composite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spc="-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770927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3764160" y="1670760"/>
            <a:ext cx="5117040" cy="295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/>
          <a:lstStyle/>
          <a:p>
            <a:pPr>
              <a:lnSpc>
                <a:spcPct val="150000"/>
              </a:lnSpc>
            </a:pPr>
            <a:endParaRPr lang="en-US" sz="1800" b="0" strike="noStrike" spc="-1" dirty="0"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182B3F"/>
              </a:buClr>
              <a:buFont typeface="Nunito Sans"/>
              <a:buChar char="●"/>
            </a:pPr>
            <a:r>
              <a:rPr lang="en-US" sz="1400" spc="-1" dirty="0">
                <a:solidFill>
                  <a:srgbClr val="182B3F"/>
                </a:solidFill>
                <a:latin typeface="Nunito Sans"/>
              </a:rPr>
              <a:t>Composite design patterns</a:t>
            </a:r>
            <a:endParaRPr lang="en-US" sz="1400" b="0" strike="noStrike" spc="-1" dirty="0">
              <a:latin typeface="Arial"/>
            </a:endParaRPr>
          </a:p>
          <a:p>
            <a:pPr marL="914400" lvl="1" indent="-317160">
              <a:lnSpc>
                <a:spcPct val="150000"/>
              </a:lnSpc>
              <a:buClr>
                <a:srgbClr val="182B3F"/>
              </a:buClr>
              <a:buFont typeface="Nunito Sans"/>
              <a:buChar char="○"/>
            </a:pPr>
            <a:r>
              <a:rPr lang="en-US" sz="1400" b="0" strike="noStrike" spc="-1" dirty="0">
                <a:solidFill>
                  <a:srgbClr val="182B3F"/>
                </a:solidFill>
                <a:latin typeface="Nunito Sans"/>
                <a:ea typeface="Nunito Sans"/>
              </a:rPr>
              <a:t>What is Composite Design Pattern</a:t>
            </a:r>
          </a:p>
          <a:p>
            <a:pPr marL="914400" lvl="1" indent="-317160">
              <a:lnSpc>
                <a:spcPct val="150000"/>
              </a:lnSpc>
              <a:buClr>
                <a:srgbClr val="182B3F"/>
              </a:buClr>
              <a:buFont typeface="Nunito Sans"/>
              <a:buChar char="○"/>
            </a:pPr>
            <a:r>
              <a:rPr lang="en-US" sz="1400" b="0" strike="noStrike" spc="-1" dirty="0">
                <a:solidFill>
                  <a:srgbClr val="182B3F"/>
                </a:solidFill>
                <a:latin typeface="Nunito Sans"/>
                <a:ea typeface="Nunito Sans"/>
              </a:rPr>
              <a:t>When to use</a:t>
            </a:r>
          </a:p>
          <a:p>
            <a:pPr marL="914400" lvl="1" indent="-317160">
              <a:lnSpc>
                <a:spcPct val="150000"/>
              </a:lnSpc>
              <a:buClr>
                <a:srgbClr val="182B3F"/>
              </a:buClr>
              <a:buFont typeface="Nunito Sans"/>
              <a:buChar char="○"/>
            </a:pPr>
            <a:r>
              <a:rPr lang="en-US" sz="1400" b="0" strike="noStrike" spc="-1" dirty="0">
                <a:solidFill>
                  <a:srgbClr val="182B3F"/>
                </a:solidFill>
                <a:latin typeface="Nunito Sans"/>
                <a:ea typeface="Nunito Sans"/>
              </a:rPr>
              <a:t>Examples</a:t>
            </a:r>
          </a:p>
          <a:p>
            <a:pPr marL="914400" lvl="1" indent="-317160">
              <a:lnSpc>
                <a:spcPct val="150000"/>
              </a:lnSpc>
              <a:buClr>
                <a:srgbClr val="182B3F"/>
              </a:buClr>
              <a:buFont typeface="Nunito Sans"/>
              <a:buChar char="○"/>
            </a:pPr>
            <a:r>
              <a:rPr lang="en-US" sz="1400" spc="-1" dirty="0">
                <a:solidFill>
                  <a:srgbClr val="182B3F"/>
                </a:solidFill>
                <a:latin typeface="Nunito Sans"/>
                <a:ea typeface="Nunito Sans"/>
              </a:rPr>
              <a:t>Pros and Const</a:t>
            </a:r>
            <a:endParaRPr lang="en-US" sz="1400" b="0" strike="noStrike" spc="-1" dirty="0">
              <a:solidFill>
                <a:srgbClr val="182B3F"/>
              </a:solidFill>
              <a:latin typeface="Nunito Sans"/>
              <a:ea typeface="Nunito Sans"/>
            </a:endParaRPr>
          </a:p>
          <a:p>
            <a:pPr marL="914400" lvl="1" indent="-317160">
              <a:lnSpc>
                <a:spcPct val="150000"/>
              </a:lnSpc>
              <a:buClr>
                <a:srgbClr val="182B3F"/>
              </a:buClr>
              <a:buFont typeface="Nunito Sans"/>
              <a:buChar char="○"/>
            </a:pPr>
            <a:r>
              <a:rPr lang="en-US" sz="1400" spc="-1" dirty="0">
                <a:solidFill>
                  <a:srgbClr val="182B3F"/>
                </a:solidFill>
                <a:latin typeface="Nunito Sans"/>
                <a:ea typeface="Nunito Sans"/>
              </a:rPr>
              <a:t>What we need</a:t>
            </a:r>
            <a:endParaRPr lang="en-US" sz="1400" b="0" strike="noStrike" spc="-1" dirty="0">
              <a:latin typeface="Arial"/>
            </a:endParaRPr>
          </a:p>
          <a:p>
            <a:pPr marL="457200" indent="-317160">
              <a:lnSpc>
                <a:spcPct val="150000"/>
              </a:lnSpc>
              <a:buClr>
                <a:srgbClr val="182B3F"/>
              </a:buClr>
              <a:buFont typeface="Nunito Sans"/>
              <a:buChar char="●"/>
            </a:pPr>
            <a:r>
              <a:rPr lang="en-US" sz="1400" b="0" strike="noStrike" spc="-1" dirty="0">
                <a:solidFill>
                  <a:srgbClr val="182B3F"/>
                </a:solidFill>
                <a:latin typeface="Nunito Sans"/>
                <a:ea typeface="Nunito Sans"/>
              </a:rPr>
              <a:t>Questions and answers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50000"/>
              </a:lnSpc>
            </a:pPr>
            <a:endParaRPr lang="en-US" sz="1400" b="0" strike="noStrike" spc="-1" dirty="0"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3868560" y="565560"/>
            <a:ext cx="2668680" cy="108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0240" tIns="30240" rIns="30240" bIns="30240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1A2E3E"/>
                </a:solidFill>
                <a:latin typeface="Nunito Sans ExtraBold"/>
                <a:ea typeface="Nunito Sans ExtraBold"/>
              </a:rPr>
              <a:t>Agenda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 rot="16200000">
            <a:off x="-823320" y="823680"/>
            <a:ext cx="5135760" cy="3488760"/>
          </a:xfrm>
          <a:prstGeom prst="rect">
            <a:avLst/>
          </a:prstGeom>
          <a:solidFill>
            <a:srgbClr val="172B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63" name="Google Shape;111;p21"/>
          <p:cNvPicPr/>
          <p:nvPr/>
        </p:nvPicPr>
        <p:blipFill>
          <a:blip r:embed="rId2"/>
          <a:srcRect l="17397" r="37823"/>
          <a:stretch/>
        </p:blipFill>
        <p:spPr>
          <a:xfrm>
            <a:off x="0" y="3600"/>
            <a:ext cx="3488760" cy="5135760"/>
          </a:xfrm>
          <a:prstGeom prst="rect">
            <a:avLst/>
          </a:prstGeom>
          <a:ln>
            <a:noFill/>
          </a:ln>
        </p:spPr>
      </p:pic>
      <p:pic>
        <p:nvPicPr>
          <p:cNvPr id="264" name="Google Shape;112;p21"/>
          <p:cNvPicPr/>
          <p:nvPr/>
        </p:nvPicPr>
        <p:blipFill>
          <a:blip r:embed="rId3"/>
          <a:stretch/>
        </p:blipFill>
        <p:spPr>
          <a:xfrm>
            <a:off x="3489120" y="1496880"/>
            <a:ext cx="2437920" cy="37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44440" y="70920"/>
            <a:ext cx="8520120" cy="70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2200" b="1" spc="-1" dirty="0">
                <a:solidFill>
                  <a:srgbClr val="1A2E3E"/>
                </a:solidFill>
                <a:latin typeface="Nunito Sans"/>
                <a:ea typeface="Nunito Sans"/>
              </a:rPr>
              <a:t>What is Composite Design Pattern</a:t>
            </a:r>
          </a:p>
        </p:txBody>
      </p:sp>
      <p:sp>
        <p:nvSpPr>
          <p:cNvPr id="266" name="TextShape 2"/>
          <p:cNvSpPr txBox="1"/>
          <p:nvPr/>
        </p:nvSpPr>
        <p:spPr>
          <a:xfrm>
            <a:off x="618480" y="1154922"/>
            <a:ext cx="790704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strike="noStrike" spc="-1" dirty="0">
                <a:solidFill>
                  <a:srgbClr val="000000"/>
                </a:solidFill>
                <a:latin typeface="Arial"/>
              </a:rPr>
              <a:t>Structural Design Pattern</a:t>
            </a:r>
          </a:p>
          <a:p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spc="-1" dirty="0">
                <a:solidFill>
                  <a:srgbClr val="000000"/>
                </a:solidFill>
              </a:rPr>
              <a:t>Compose objects into tree structures to represent part-whole hierarchies. Composite lets clients treat individual objects and compositions of objects uniformly.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spc="-1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000000"/>
                </a:solidFill>
              </a:rPr>
              <a:t>How can a part-whole hierarchy be represented so that clients can treat individual objects and compositions of objects uniformly?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spc="-1" dirty="0">
              <a:solidFill>
                <a:srgbClr val="000000"/>
              </a:solidFill>
            </a:endParaRPr>
          </a:p>
          <a:p>
            <a:endParaRPr lang="en-US" sz="1400" spc="-1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44440" y="70920"/>
            <a:ext cx="8520120" cy="70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2200" b="1" spc="-1" dirty="0">
                <a:solidFill>
                  <a:srgbClr val="1A2E3E"/>
                </a:solidFill>
                <a:latin typeface="Nunito Sans"/>
                <a:ea typeface="Nunito Sans"/>
              </a:rPr>
              <a:t>What is Composite Design Pattern</a:t>
            </a:r>
          </a:p>
        </p:txBody>
      </p:sp>
      <p:sp>
        <p:nvSpPr>
          <p:cNvPr id="266" name="TextShape 2"/>
          <p:cNvSpPr txBox="1"/>
          <p:nvPr/>
        </p:nvSpPr>
        <p:spPr>
          <a:xfrm>
            <a:off x="618480" y="1154922"/>
            <a:ext cx="790704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r>
              <a:rPr lang="en-US" sz="1400" b="1" spc="-1" dirty="0">
                <a:solidFill>
                  <a:srgbClr val="000000"/>
                </a:solidFill>
              </a:rPr>
              <a:t>The Composite pattern describes how to solve such problems: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spc="-1" dirty="0">
                <a:solidFill>
                  <a:srgbClr val="000000"/>
                </a:solidFill>
              </a:rPr>
              <a:t>Compose</a:t>
            </a:r>
            <a:r>
              <a:rPr lang="en-US" sz="1400" spc="-1" dirty="0">
                <a:solidFill>
                  <a:srgbClr val="000000"/>
                </a:solidFill>
              </a:rPr>
              <a:t> objects into tree structures to represent part-whole hierarchies.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000000"/>
                </a:solidFill>
              </a:rPr>
              <a:t>Define separate </a:t>
            </a:r>
            <a:r>
              <a:rPr lang="en-US" sz="1400" b="1" spc="-1" dirty="0">
                <a:solidFill>
                  <a:srgbClr val="000000"/>
                </a:solidFill>
              </a:rPr>
              <a:t>Composite</a:t>
            </a:r>
            <a:r>
              <a:rPr lang="en-US" sz="1400" spc="-1" dirty="0">
                <a:solidFill>
                  <a:srgbClr val="000000"/>
                </a:solidFill>
              </a:rPr>
              <a:t> objects that compose the objects in a part-whole hierarchy into tree structures.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000000"/>
                </a:solidFill>
              </a:rPr>
              <a:t>Clients work through a common </a:t>
            </a:r>
            <a:r>
              <a:rPr lang="en-US" sz="1400" b="1" spc="-1" dirty="0">
                <a:solidFill>
                  <a:srgbClr val="000000"/>
                </a:solidFill>
              </a:rPr>
              <a:t>Component</a:t>
            </a:r>
            <a:r>
              <a:rPr lang="en-US" sz="1400" spc="-1" dirty="0">
                <a:solidFill>
                  <a:srgbClr val="000000"/>
                </a:solidFill>
              </a:rPr>
              <a:t> interface to treat </a:t>
            </a:r>
            <a:r>
              <a:rPr lang="en-US" sz="1400" b="1" i="1" spc="-1" dirty="0">
                <a:solidFill>
                  <a:srgbClr val="000000"/>
                </a:solidFill>
              </a:rPr>
              <a:t>Leaf</a:t>
            </a:r>
            <a:r>
              <a:rPr lang="en-US" sz="1400" spc="-1" dirty="0">
                <a:solidFill>
                  <a:srgbClr val="000000"/>
                </a:solidFill>
              </a:rPr>
              <a:t> and </a:t>
            </a:r>
            <a:r>
              <a:rPr lang="en-US" sz="1400" b="1" i="1" spc="-1" dirty="0">
                <a:solidFill>
                  <a:srgbClr val="000000"/>
                </a:solidFill>
              </a:rPr>
              <a:t>Composite</a:t>
            </a:r>
            <a:r>
              <a:rPr lang="en-US" sz="1400" spc="-1" dirty="0">
                <a:solidFill>
                  <a:srgbClr val="000000"/>
                </a:solidFill>
              </a:rPr>
              <a:t> objects uniformly, which greatly simplifies clients and makes them easier to implement, change, test, and reuse.</a:t>
            </a:r>
          </a:p>
          <a:p>
            <a:endParaRPr lang="en-US" sz="1400" spc="-1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7497183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44440" y="70920"/>
            <a:ext cx="8520120" cy="70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2200" b="1" spc="-1" dirty="0">
                <a:solidFill>
                  <a:srgbClr val="1A2E3E"/>
                </a:solidFill>
                <a:latin typeface="Nunito Sans"/>
                <a:ea typeface="Nunito Sans"/>
              </a:rPr>
              <a:t>What is Composite Design Pattern</a:t>
            </a:r>
          </a:p>
        </p:txBody>
      </p:sp>
      <p:sp>
        <p:nvSpPr>
          <p:cNvPr id="266" name="TextShape 2"/>
          <p:cNvSpPr txBox="1"/>
          <p:nvPr/>
        </p:nvSpPr>
        <p:spPr>
          <a:xfrm>
            <a:off x="618480" y="1154922"/>
            <a:ext cx="7907040" cy="3179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lstStyle/>
          <a:p>
            <a:r>
              <a:rPr lang="en-US" sz="1400" b="1" spc="-1" dirty="0">
                <a:solidFill>
                  <a:srgbClr val="000000"/>
                </a:solidFill>
              </a:rPr>
              <a:t>The Composite pattern describes how to solve such problems: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spc="-1" dirty="0">
                <a:solidFill>
                  <a:srgbClr val="000000"/>
                </a:solidFill>
              </a:rPr>
              <a:t>Compose</a:t>
            </a:r>
            <a:r>
              <a:rPr lang="en-US" sz="1400" spc="-1" dirty="0">
                <a:solidFill>
                  <a:srgbClr val="000000"/>
                </a:solidFill>
              </a:rPr>
              <a:t> objects into tree structures to represent part-whole hierarchies.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000000"/>
                </a:solidFill>
              </a:rPr>
              <a:t>Define separate </a:t>
            </a:r>
            <a:r>
              <a:rPr lang="en-US" sz="1400" b="1" spc="-1" dirty="0">
                <a:solidFill>
                  <a:srgbClr val="000000"/>
                </a:solidFill>
              </a:rPr>
              <a:t>Composite</a:t>
            </a:r>
            <a:r>
              <a:rPr lang="en-US" sz="1400" spc="-1" dirty="0">
                <a:solidFill>
                  <a:srgbClr val="000000"/>
                </a:solidFill>
              </a:rPr>
              <a:t> objects that compose the objects in a part-whole hierarchy into tree structures.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000000"/>
                </a:solidFill>
              </a:rPr>
              <a:t>Clients work through a common </a:t>
            </a:r>
            <a:r>
              <a:rPr lang="en-US" sz="1400" b="1" spc="-1" dirty="0">
                <a:solidFill>
                  <a:srgbClr val="000000"/>
                </a:solidFill>
              </a:rPr>
              <a:t>Component</a:t>
            </a:r>
            <a:r>
              <a:rPr lang="en-US" sz="1400" spc="-1" dirty="0">
                <a:solidFill>
                  <a:srgbClr val="000000"/>
                </a:solidFill>
              </a:rPr>
              <a:t> interface to treat </a:t>
            </a:r>
            <a:r>
              <a:rPr lang="en-US" sz="1400" b="1" i="1" spc="-1" dirty="0">
                <a:solidFill>
                  <a:srgbClr val="000000"/>
                </a:solidFill>
              </a:rPr>
              <a:t>Leaf</a:t>
            </a:r>
            <a:r>
              <a:rPr lang="en-US" sz="1400" spc="-1" dirty="0">
                <a:solidFill>
                  <a:srgbClr val="000000"/>
                </a:solidFill>
              </a:rPr>
              <a:t> and </a:t>
            </a:r>
            <a:r>
              <a:rPr lang="en-US" sz="1400" b="1" i="1" spc="-1" dirty="0">
                <a:solidFill>
                  <a:srgbClr val="000000"/>
                </a:solidFill>
              </a:rPr>
              <a:t>Composite</a:t>
            </a:r>
            <a:r>
              <a:rPr lang="en-US" sz="1400" spc="-1" dirty="0">
                <a:solidFill>
                  <a:srgbClr val="000000"/>
                </a:solidFill>
              </a:rPr>
              <a:t> objects uniformly, which greatly simplifies clients and makes them easier to implement, change, test, and reuse.</a:t>
            </a:r>
          </a:p>
          <a:p>
            <a:endParaRPr lang="en-US" sz="1400" spc="-1" dirty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051934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ctangle 14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257614"/>
            <a:ext cx="8579094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5" name="TextShape 1"/>
          <p:cNvSpPr txBox="1"/>
          <p:nvPr/>
        </p:nvSpPr>
        <p:spPr>
          <a:xfrm>
            <a:off x="394554" y="349933"/>
            <a:ext cx="8354891" cy="6978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kern="1200" spc="-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Example</a:t>
            </a:r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086473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EEC1AF5-0F47-4833-A69A-42B9EF045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15" y="1882433"/>
            <a:ext cx="8417044" cy="299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8084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44440" y="70920"/>
            <a:ext cx="8520120" cy="706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lstStyle/>
          <a:p>
            <a:pPr algn="ctr">
              <a:lnSpc>
                <a:spcPct val="100000"/>
              </a:lnSpc>
            </a:pPr>
            <a:r>
              <a:rPr lang="en-US" sz="2200" b="1" spc="-1">
                <a:solidFill>
                  <a:srgbClr val="1A2E3E"/>
                </a:solidFill>
                <a:latin typeface="Nunito Sans"/>
                <a:ea typeface="Nunito Sans"/>
              </a:rPr>
              <a:t>Example</a:t>
            </a:r>
            <a:endParaRPr lang="en-US" sz="2200" b="1" spc="-1" dirty="0">
              <a:solidFill>
                <a:srgbClr val="1A2E3E"/>
              </a:solidFill>
              <a:latin typeface="Nunito Sans"/>
              <a:ea typeface="Nunito San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437C8BC-4CED-4A72-857E-EF4904A6BC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31957" cy="285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663124B-BB40-43F6-8A49-94718FCCCC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208" y="0"/>
            <a:ext cx="3687792" cy="5143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97CEC71-318A-4B83-94DA-A340889786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7500"/>
            <a:ext cx="3989055" cy="186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6190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771525" y="1475449"/>
            <a:ext cx="1971675" cy="191044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b="1" kern="1200" spc="-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829FC4-1AD8-4577-BDA5-AA485C922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973" y="0"/>
            <a:ext cx="4914027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3C5AF7-7CF5-4FDC-8BB7-FC927E873A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2997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7376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771525" y="1475449"/>
            <a:ext cx="1971675" cy="191044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b="1" kern="1200" spc="-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6ED4F9-F314-4949-8483-6F67B8D7B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81425" cy="19621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D4B959-7149-43B8-B0BC-DD660097DF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425" y="0"/>
            <a:ext cx="515103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69284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341</Words>
  <Application>Microsoft Office PowerPoint</Application>
  <PresentationFormat>On-screen Show (16:9)</PresentationFormat>
  <Paragraphs>55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Arial</vt:lpstr>
      <vt:lpstr>Calibri</vt:lpstr>
      <vt:lpstr>Helvetica Neue</vt:lpstr>
      <vt:lpstr>Helvetica Neue Light</vt:lpstr>
      <vt:lpstr>Nunito Sans</vt:lpstr>
      <vt:lpstr>Nunito Sans ExtraBold</vt:lpstr>
      <vt:lpstr>Symbol</vt:lpstr>
      <vt:lpstr>Times New Roman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Dragos Cretu</dc:creator>
  <cp:lastModifiedBy>Dragos Cretu</cp:lastModifiedBy>
  <cp:revision>6</cp:revision>
  <dcterms:created xsi:type="dcterms:W3CDTF">2019-04-08T13:04:13Z</dcterms:created>
  <dcterms:modified xsi:type="dcterms:W3CDTF">2019-04-09T09:44:08Z</dcterms:modified>
</cp:coreProperties>
</file>